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79" r:id="rId7"/>
    <p:sldId id="261" r:id="rId8"/>
    <p:sldId id="263" r:id="rId9"/>
    <p:sldId id="264" r:id="rId10"/>
    <p:sldId id="265" r:id="rId11"/>
    <p:sldId id="266" r:id="rId12"/>
    <p:sldId id="280" r:id="rId13"/>
    <p:sldId id="268" r:id="rId14"/>
    <p:sldId id="269" r:id="rId15"/>
    <p:sldId id="270" r:id="rId16"/>
    <p:sldId id="271" r:id="rId17"/>
    <p:sldId id="272" r:id="rId18"/>
    <p:sldId id="273" r:id="rId19"/>
    <p:sldId id="281" r:id="rId20"/>
    <p:sldId id="282" r:id="rId21"/>
    <p:sldId id="283" r:id="rId22"/>
    <p:sldId id="285" r:id="rId23"/>
    <p:sldId id="286" r:id="rId24"/>
    <p:sldId id="284" r:id="rId2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vr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0" autoAdjust="0"/>
    <p:restoredTop sz="95183" autoAdjust="0"/>
  </p:normalViewPr>
  <p:slideViewPr>
    <p:cSldViewPr>
      <p:cViewPr varScale="1">
        <p:scale>
          <a:sx n="66" d="100"/>
          <a:sy n="66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464"/>
    </p:cViewPr>
  </p:sorterViewPr>
  <p:notesViewPr>
    <p:cSldViewPr>
      <p:cViewPr varScale="1">
        <p:scale>
          <a:sx n="38" d="100"/>
          <a:sy n="38" d="100"/>
        </p:scale>
        <p:origin x="-2376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171D0-81C2-445D-A383-CA9C7ACCFD2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2421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233-0214-493F-8BD9-9D648845E63E}" type="datetimeFigureOut">
              <a:rPr lang="es-AR" smtClean="0"/>
              <a:pPr/>
              <a:t>12/11/2019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8F5E2-618A-4481-85BE-609F4BEEE028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8722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2C50-FEEF-469A-9DA5-EA7D32705508}" type="datetime1">
              <a:rPr lang="es-AR" smtClean="0"/>
              <a:pPr/>
              <a:t>12/11/2019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27AA-88A2-437B-8FE8-1D4D81CE8675}" type="datetime1">
              <a:rPr lang="es-AR" smtClean="0"/>
              <a:pPr/>
              <a:t>12/11/2019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73B6-4D81-41E3-91A7-7896F5ACD748}" type="datetime1">
              <a:rPr lang="es-AR" smtClean="0"/>
              <a:pPr/>
              <a:t>12/11/2019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7F34-E5A9-416A-97E2-4CB4269CB413}" type="datetime1">
              <a:rPr lang="es-AR" smtClean="0"/>
              <a:pPr/>
              <a:t>12/11/2019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2B6A-BC7D-4903-A8B7-17018B70C250}" type="datetime1">
              <a:rPr lang="es-AR" smtClean="0"/>
              <a:pPr/>
              <a:t>12/11/2019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581D-F803-4056-985D-4F9CCF8C47AF}" type="datetime1">
              <a:rPr lang="es-AR" smtClean="0"/>
              <a:pPr/>
              <a:t>12/11/2019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BB73-BEF7-4D9B-8DB3-3DD893C02EC9}" type="datetime1">
              <a:rPr lang="es-AR" smtClean="0"/>
              <a:pPr/>
              <a:t>12/11/2019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E925-E9FF-4AA2-9F54-C2EBB8D74666}" type="datetime1">
              <a:rPr lang="es-AR" smtClean="0"/>
              <a:pPr/>
              <a:t>12/11/2019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9D31-C5DA-42EE-B370-19BD69A84659}" type="datetime1">
              <a:rPr lang="es-AR" smtClean="0"/>
              <a:pPr/>
              <a:t>12/11/2019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7644-4D5A-4347-909A-C62BA132CD2F}" type="datetime1">
              <a:rPr lang="es-AR" smtClean="0"/>
              <a:pPr/>
              <a:t>12/11/2019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4935-819B-4B78-B03A-9FB5442EBD33}" type="datetime1">
              <a:rPr lang="es-AR" smtClean="0"/>
              <a:pPr/>
              <a:t>12/11/2019</a:t>
            </a:fld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47CA69-5868-440C-B02A-50481068E65D}" type="datetime1">
              <a:rPr lang="es-AR" smtClean="0"/>
              <a:pPr/>
              <a:t>12/11/2019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488832" cy="2593975"/>
          </a:xfrm>
        </p:spPr>
        <p:txBody>
          <a:bodyPr/>
          <a:lstStyle/>
          <a:p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Introducción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a la </a:t>
            </a:r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Programación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Orientada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a </a:t>
            </a:r>
            <a:r>
              <a:rPr lang="en-US" sz="4400" b="1" dirty="0" err="1" smtClean="0">
                <a:solidFill>
                  <a:srgbClr val="002060"/>
                </a:solidFill>
                <a:latin typeface="Bookman Old Style" pitchFamily="18" charset="0"/>
              </a:rPr>
              <a:t>Objetos</a:t>
            </a:r>
            <a: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Bookman Old Style" pitchFamily="18" charset="0"/>
              </a:rPr>
              <a:t>Sonia Rueda </a:t>
            </a:r>
            <a: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Genericidad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</a:br>
            <a:endParaRPr lang="es-AR" sz="4400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6461760" cy="1066800"/>
          </a:xfrm>
        </p:spPr>
        <p:txBody>
          <a:bodyPr>
            <a:noAutofit/>
          </a:bodyPr>
          <a:lstStyle/>
          <a:p>
            <a:pPr algn="ctr">
              <a:lnSpc>
                <a:spcPct val="70000"/>
              </a:lnSpc>
              <a:buClrTx/>
            </a:pP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Departamento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de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Ciencias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Ingeniería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</a:t>
            </a:r>
          </a:p>
          <a:p>
            <a:pPr algn="ctr">
              <a:lnSpc>
                <a:spcPct val="70000"/>
              </a:lnSpc>
              <a:buClrTx/>
            </a:pP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de la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Computación</a:t>
            </a: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70000"/>
              </a:lnSpc>
              <a:buClrTx/>
            </a:pP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U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NIVERSIDAD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N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ACIONAL DEL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UR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 smtClean="0">
                <a:solidFill>
                  <a:srgbClr val="002060"/>
                </a:solidFill>
                <a:latin typeface="Bookman Old Style" pitchFamily="18" charset="0"/>
              </a:rPr>
              <a:t>2019</a:t>
            </a:r>
            <a:endParaRPr lang="en-US" altLang="es-AR" sz="2400" b="1" dirty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es-AR" sz="2400" dirty="0">
              <a:solidFill>
                <a:srgbClr val="00206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4831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11560" y="1358828"/>
            <a:ext cx="4525963" cy="549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Fila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1560" y="1906516"/>
            <a:ext cx="4525963" cy="7794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 : arreglo de </a:t>
            </a:r>
            <a:r>
              <a:rPr lang="es-AR" altLang="es-A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ant:entero</a:t>
            </a:r>
            <a:endParaRPr lang="es-AR" alt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17910" y="2684391"/>
            <a:ext cx="4519613" cy="13239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&lt;&lt;constructores&gt;&gt;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Fila (n : entero)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&lt;&lt;comandos&gt;&gt;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insertar (e :</a:t>
            </a:r>
            <a:r>
              <a:rPr lang="es-AR" altLang="es-A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11560" y="4008366"/>
            <a:ext cx="4519613" cy="163121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&lt;&lt;Consultas&gt;&gt;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cantElementos</a:t>
            </a:r>
            <a:r>
              <a:rPr lang="es-ES_tradnl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():entero</a:t>
            </a:r>
            <a:endParaRPr lang="es-AR" alt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esCreciente</a:t>
            </a:r>
            <a:r>
              <a:rPr lang="es-ES_tradnl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():</a:t>
            </a: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ES_tradnl" alt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filaLlena</a:t>
            </a:r>
            <a:r>
              <a:rPr lang="es-ES_tradnl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():</a:t>
            </a: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ES_tradnl" alt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contarElementos</a:t>
            </a:r>
            <a:r>
              <a:rPr lang="es-ES_tradnl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e:</a:t>
            </a:r>
            <a:r>
              <a:rPr lang="es-ES_tradnl" altLang="es-AR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</a:t>
            </a:r>
            <a:r>
              <a:rPr lang="es-ES_tradnl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): entero</a:t>
            </a:r>
            <a:endParaRPr lang="es-AR" alt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467544" y="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-10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Genericidad</a:t>
            </a:r>
            <a:endParaRPr kumimoji="0" lang="es-AR" sz="40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5292080" y="2434539"/>
            <a:ext cx="2952328" cy="15841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AR" altLang="es-A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insertar (e :Elemento</a:t>
            </a:r>
            <a:r>
              <a:rPr lang="es-AR" altLang="es-A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ES" altLang="es-A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Requiere e ligada y </a:t>
            </a:r>
            <a:r>
              <a:rPr lang="es-ES" altLang="es-AR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</a:t>
            </a:r>
            <a:r>
              <a:rPr lang="es-ES" altLang="es-A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menor a la cantidad de componentes del arreglo.</a:t>
            </a:r>
            <a:endParaRPr lang="es-AR" dirty="0"/>
          </a:p>
        </p:txBody>
      </p:sp>
      <p:sp>
        <p:nvSpPr>
          <p:cNvPr id="11" name="10 Rectángulo"/>
          <p:cNvSpPr/>
          <p:nvPr/>
        </p:nvSpPr>
        <p:spPr>
          <a:xfrm>
            <a:off x="5292080" y="4171115"/>
            <a:ext cx="2952328" cy="15841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AR" altLang="es-A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contar </a:t>
            </a:r>
            <a:r>
              <a:rPr lang="es-AR" altLang="es-A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 :Elemento</a:t>
            </a:r>
            <a:r>
              <a:rPr lang="es-AR" altLang="es-A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ES" altLang="es-A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Cuenta la cantidad de elementos equivalentes a e.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25463" y="1268760"/>
            <a:ext cx="7430913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Fila {</a:t>
            </a:r>
          </a:p>
          <a:p>
            <a:r>
              <a:rPr lang="es-ES" altLang="es-A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//Atributos de instancia</a:t>
            </a:r>
          </a:p>
          <a:p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Elemento [] f;</a:t>
            </a:r>
          </a:p>
          <a:p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cantElementos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Fila(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n){</a:t>
            </a:r>
          </a:p>
          <a:p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  f = new Elemento[n];</a:t>
            </a:r>
          </a:p>
          <a:p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insertar(Elemento e){</a:t>
            </a:r>
          </a:p>
          <a:p>
            <a:r>
              <a:rPr lang="es-ES" altLang="es-A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/*Requiere </a:t>
            </a:r>
            <a:r>
              <a:rPr lang="es-AR" altLang="es-A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 ligada </a:t>
            </a:r>
            <a:r>
              <a:rPr lang="es-AR" altLang="es-AR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y </a:t>
            </a:r>
            <a:r>
              <a:rPr lang="es-AR" altLang="es-AR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cant</a:t>
            </a:r>
            <a:r>
              <a:rPr lang="es-AR" altLang="es-AR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menor a la cantidad de componentes del </a:t>
            </a:r>
            <a:r>
              <a:rPr lang="es-AR" altLang="es-A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arreglo</a:t>
            </a:r>
            <a:r>
              <a:rPr lang="es-ES" altLang="es-A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 f[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cantElementos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++] = e;</a:t>
            </a:r>
          </a:p>
          <a:p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cantElementos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cantElementos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s-AR" altLang="es-A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endParaRPr lang="es-AR" altLang="es-AR" dirty="0">
              <a:latin typeface="Arial" charset="0"/>
            </a:endParaRPr>
          </a:p>
          <a:p>
            <a:pPr>
              <a:spcBef>
                <a:spcPct val="25000"/>
              </a:spcBef>
            </a:pPr>
            <a:endParaRPr lang="es-AR" altLang="es-AR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25462" y="1291688"/>
            <a:ext cx="743091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5000"/>
              </a:spcBef>
            </a:pP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ublic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filaLlena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spcBef>
                <a:spcPct val="25000"/>
              </a:spcBef>
            </a:pP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cantElementos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fila.length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ct val="25000"/>
              </a:spcBef>
            </a:pP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contarElementos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 (Elemento e){</a:t>
            </a:r>
          </a:p>
          <a:p>
            <a:pPr>
              <a:spcBef>
                <a:spcPct val="25000"/>
              </a:spcBef>
            </a:pPr>
            <a:r>
              <a:rPr lang="es-ES" altLang="es-AR" b="1" dirty="0" smtClean="0">
                <a:solidFill>
                  <a:srgbClr val="00B050"/>
                </a:solidFill>
                <a:latin typeface="Courier" pitchFamily="49" charset="0"/>
                <a:cs typeface="Courier New" pitchFamily="49" charset="0"/>
              </a:rPr>
              <a:t>/* </a:t>
            </a:r>
            <a:r>
              <a:rPr lang="es-ES" altLang="es-AR" b="1" dirty="0">
                <a:solidFill>
                  <a:srgbClr val="00B050"/>
                </a:solidFill>
                <a:latin typeface="Courier" pitchFamily="49" charset="0"/>
                <a:cs typeface="Arial" panose="020B0604020202020204" pitchFamily="34" charset="0"/>
              </a:rPr>
              <a:t>Cuenta la cantidad de elementos equivalentes a </a:t>
            </a:r>
            <a:r>
              <a:rPr lang="es-ES" altLang="es-AR" b="1" dirty="0" smtClean="0">
                <a:solidFill>
                  <a:srgbClr val="00B050"/>
                </a:solidFill>
                <a:latin typeface="Courier" pitchFamily="49" charset="0"/>
                <a:cs typeface="Arial" panose="020B0604020202020204" pitchFamily="34" charset="0"/>
              </a:rPr>
              <a:t>e</a:t>
            </a:r>
            <a:r>
              <a:rPr lang="es-ES" altLang="es-AR" b="1" dirty="0" smtClean="0">
                <a:solidFill>
                  <a:srgbClr val="00B050"/>
                </a:solidFill>
                <a:latin typeface="Courier" pitchFamily="49" charset="0"/>
                <a:cs typeface="Courier New" pitchFamily="49" charset="0"/>
              </a:rPr>
              <a:t>*/</a:t>
            </a:r>
          </a:p>
          <a:p>
            <a:pPr>
              <a:spcBef>
                <a:spcPct val="25000"/>
              </a:spcBef>
            </a:pP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i=0; 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cont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=0;</a:t>
            </a:r>
          </a:p>
          <a:p>
            <a:pPr>
              <a:spcBef>
                <a:spcPct val="25000"/>
              </a:spcBef>
            </a:pP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(i&lt;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cantElementos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>
              <a:spcBef>
                <a:spcPct val="25000"/>
              </a:spcBef>
            </a:pP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(f[i].</a:t>
            </a:r>
            <a:r>
              <a:rPr lang="es-ES" altLang="es-AR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(e)) 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cont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++; </a:t>
            </a:r>
          </a:p>
          <a:p>
            <a:pPr>
              <a:spcBef>
                <a:spcPct val="25000"/>
              </a:spcBef>
            </a:pP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  i++;  }</a:t>
            </a:r>
          </a:p>
          <a:p>
            <a:pPr>
              <a:spcBef>
                <a:spcPct val="25000"/>
              </a:spcBef>
            </a:pP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cont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s-AR" altLang="es-A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s-AR" altLang="es-AR" dirty="0" smtClean="0">
              <a:latin typeface="Arial" charset="0"/>
            </a:endParaRPr>
          </a:p>
          <a:p>
            <a:pPr>
              <a:spcBef>
                <a:spcPct val="25000"/>
              </a:spcBef>
            </a:pPr>
            <a:endParaRPr lang="es-AR" altLang="es-AR" dirty="0">
              <a:latin typeface="Arial" charset="0"/>
            </a:endParaRPr>
          </a:p>
          <a:p>
            <a:pPr>
              <a:spcBef>
                <a:spcPct val="25000"/>
              </a:spcBef>
            </a:pPr>
            <a:endParaRPr lang="es-AR" altLang="es-AR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81200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altLang="es-AR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s-ES" altLang="es-A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s-ES" altLang="es-A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Elemento 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abstract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equals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(Elemento e);</a:t>
            </a:r>
          </a:p>
          <a:p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abstract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menor 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(Elemento e);</a:t>
            </a:r>
          </a:p>
          <a:p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}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03238" y="1123950"/>
            <a:ext cx="8120062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Robot </a:t>
            </a:r>
            <a:r>
              <a:rPr lang="es-ES" altLang="es-AR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s-ES" altLang="es-A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Elemento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ct val="25000"/>
              </a:spcBef>
            </a:pP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equals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(Elemento e){</a:t>
            </a:r>
          </a:p>
          <a:p>
            <a:pPr>
              <a:spcBef>
                <a:spcPct val="25000"/>
              </a:spcBef>
            </a:pP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  Robot r =(Robot) e;</a:t>
            </a:r>
          </a:p>
          <a:p>
            <a:pPr>
              <a:spcBef>
                <a:spcPct val="25000"/>
              </a:spcBef>
            </a:pP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nombre.equals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r.obtenerNombre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spcBef>
                <a:spcPct val="25000"/>
              </a:spcBef>
            </a:pP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menor 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(Elemento e){</a:t>
            </a:r>
          </a:p>
          <a:p>
            <a:pPr>
              <a:spcBef>
                <a:spcPct val="25000"/>
              </a:spcBef>
            </a:pP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Robot r =(Robot) e;</a:t>
            </a:r>
          </a:p>
          <a:p>
            <a:pPr>
              <a:spcBef>
                <a:spcPct val="25000"/>
              </a:spcBef>
            </a:pP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energia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r.obtenerEnergia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s-ES" altLang="es-AR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ct val="25000"/>
              </a:spcBef>
            </a:pP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} 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03238" y="5157192"/>
            <a:ext cx="76644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5000"/>
              </a:spcBef>
            </a:pPr>
            <a:r>
              <a:rPr lang="es-ES_tradnl" altLang="es-AR" sz="2800" dirty="0">
                <a:latin typeface="Arial" charset="0"/>
              </a:rPr>
              <a:t>¿Por qué es necesario el casting?</a:t>
            </a:r>
            <a:endParaRPr lang="es-AR" altLang="es-AR" sz="2800" dirty="0">
              <a:latin typeface="Arial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19113" y="1143000"/>
            <a:ext cx="7664450" cy="277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25000"/>
              </a:spcBef>
              <a:buClrTx/>
              <a:buFontTx/>
              <a:buNone/>
              <a:defRPr/>
            </a:pPr>
            <a:r>
              <a:rPr lang="es-AR" altLang="es-AR" sz="2400" dirty="0" smtClean="0">
                <a:latin typeface="Arial" charset="0"/>
              </a:rPr>
              <a:t>En la aplicación de la fábrica se considera que:</a:t>
            </a:r>
          </a:p>
          <a:p>
            <a:pPr eaLnBrk="1" hangingPunct="1">
              <a:spcBef>
                <a:spcPct val="25000"/>
              </a:spcBef>
              <a:buClrTx/>
              <a:buFontTx/>
              <a:buNone/>
              <a:defRPr/>
            </a:pPr>
            <a:endParaRPr lang="es-AR" altLang="es-AR" sz="2400" dirty="0" smtClean="0">
              <a:latin typeface="Arial" charset="0"/>
            </a:endParaRPr>
          </a:p>
          <a:p>
            <a:pPr marL="342900" indent="-342900" eaLnBrk="1" hangingPunct="1">
              <a:spcBef>
                <a:spcPct val="25000"/>
              </a:spcBef>
              <a:buClrTx/>
              <a:defRPr/>
            </a:pPr>
            <a:r>
              <a:rPr lang="es-ES_tradnl" altLang="es-AR" sz="2400" dirty="0" smtClean="0">
                <a:latin typeface="Arial" charset="0"/>
              </a:rPr>
              <a:t>Un robot es igual a otro si tiene su mismo nombre</a:t>
            </a:r>
          </a:p>
          <a:p>
            <a:pPr eaLnBrk="1" hangingPunct="1">
              <a:spcBef>
                <a:spcPct val="25000"/>
              </a:spcBef>
              <a:buClrTx/>
              <a:buFont typeface="Arial" charset="0"/>
              <a:buNone/>
              <a:defRPr/>
            </a:pPr>
            <a:r>
              <a:rPr lang="es-ES_tradnl" altLang="es-AR" sz="2400" dirty="0" smtClean="0">
                <a:latin typeface="Arial" charset="0"/>
              </a:rPr>
              <a:t>El método </a:t>
            </a:r>
            <a:r>
              <a:rPr lang="es-ES_tradnl" altLang="es-AR" sz="2400" dirty="0" err="1" smtClean="0">
                <a:latin typeface="Arial" charset="0"/>
              </a:rPr>
              <a:t>equals</a:t>
            </a:r>
            <a:r>
              <a:rPr lang="es-ES_tradnl" altLang="es-AR" sz="2400" dirty="0" smtClean="0">
                <a:latin typeface="Arial" charset="0"/>
              </a:rPr>
              <a:t> compara los atributos nombre</a:t>
            </a:r>
          </a:p>
          <a:p>
            <a:pPr marL="342900" indent="-342900" eaLnBrk="1" hangingPunct="1">
              <a:spcBef>
                <a:spcPct val="25000"/>
              </a:spcBef>
              <a:buClrTx/>
              <a:defRPr/>
            </a:pPr>
            <a:r>
              <a:rPr lang="es-ES_tradnl" altLang="es-AR" sz="2400" dirty="0" smtClean="0">
                <a:latin typeface="Arial" charset="0"/>
              </a:rPr>
              <a:t>Un robot es menor que otro si tiene menos energía</a:t>
            </a:r>
          </a:p>
          <a:p>
            <a:pPr eaLnBrk="1" hangingPunct="1">
              <a:spcBef>
                <a:spcPct val="25000"/>
              </a:spcBef>
              <a:buClrTx/>
              <a:buFont typeface="Arial" charset="0"/>
              <a:buNone/>
              <a:defRPr/>
            </a:pPr>
            <a:r>
              <a:rPr lang="es-ES_tradnl" altLang="es-AR" sz="2400" dirty="0" smtClean="0">
                <a:latin typeface="Arial" charset="0"/>
              </a:rPr>
              <a:t>El método menor compara los atributo energía. </a:t>
            </a:r>
            <a:endParaRPr lang="es-AR" altLang="es-AR" sz="2400" dirty="0" smtClean="0">
              <a:latin typeface="Arial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 txBox="1">
            <a:spLocks noGrp="1"/>
          </p:cNvSpPr>
          <p:nvPr/>
        </p:nvSpPr>
        <p:spPr bwMode="auto">
          <a:xfrm>
            <a:off x="3124200" y="6534150"/>
            <a:ext cx="57689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50000"/>
              </a:spcBef>
            </a:pPr>
            <a:r>
              <a:rPr lang="en-US" altLang="es-AR" sz="1300">
                <a:latin typeface="Arial" charset="0"/>
              </a:rPr>
              <a:t>Introducción a la Programación Orientada a Objetos</a:t>
            </a:r>
            <a:endParaRPr lang="es-ES" altLang="es-AR" sz="1300">
              <a:latin typeface="Arial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03238" y="915988"/>
            <a:ext cx="7669162" cy="313932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testFabrica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ct val="25000"/>
              </a:spcBef>
            </a:pP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spcBef>
                <a:spcPct val="25000"/>
              </a:spcBef>
            </a:pP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Fila f = new Fila (100);</a:t>
            </a:r>
          </a:p>
          <a:p>
            <a:pPr>
              <a:spcBef>
                <a:spcPct val="25000"/>
              </a:spcBef>
            </a:pP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Robot rob1 = new Robot (“Bob”);</a:t>
            </a:r>
          </a:p>
          <a:p>
            <a:pPr>
              <a:spcBef>
                <a:spcPct val="25000"/>
              </a:spcBef>
            </a:pP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Robot rob2 = new Robot (“Tom”) ;</a:t>
            </a:r>
          </a:p>
          <a:p>
            <a:pPr>
              <a:spcBef>
                <a:spcPct val="25000"/>
              </a:spcBef>
            </a:pP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f.filaLlena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() &amp;&amp; 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rob1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!=</a:t>
            </a: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null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f.insertar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(rob1);</a:t>
            </a:r>
          </a:p>
          <a:p>
            <a:pPr>
              <a:spcBef>
                <a:spcPct val="25000"/>
              </a:spcBef>
            </a:pP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f.filaLlena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() &amp;&amp; 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rob2!=</a:t>
            </a: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null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f.insertar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(rob2);</a:t>
            </a:r>
          </a:p>
          <a:p>
            <a:pPr>
              <a:spcBef>
                <a:spcPct val="25000"/>
              </a:spcBef>
            </a:pP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…</a:t>
            </a:r>
            <a:endParaRPr lang="es-ES" altLang="es-AR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f.esCreciente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2400" y="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000" b="1" smtClean="0"/>
              <a:t>Genericidad</a:t>
            </a:r>
            <a:endParaRPr lang="es-AR" sz="40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03238" y="4221088"/>
            <a:ext cx="7669162" cy="22775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5000"/>
              </a:spcBef>
              <a:buFontTx/>
              <a:buNone/>
              <a:defRPr/>
            </a:pPr>
            <a:r>
              <a:rPr lang="es-AR" altLang="es-AR" dirty="0" smtClean="0"/>
              <a:t>Si la clase </a:t>
            </a:r>
            <a:r>
              <a:rPr lang="es-AR" altLang="es-AR" sz="1800" b="1" dirty="0">
                <a:latin typeface="Courier New" pitchFamily="49" charset="0"/>
                <a:cs typeface="Courier New" pitchFamily="49" charset="0"/>
              </a:rPr>
              <a:t>Robot</a:t>
            </a:r>
            <a:r>
              <a:rPr lang="es-AR" altLang="es-AR" dirty="0" smtClean="0"/>
              <a:t> es especializada por otra clase </a:t>
            </a:r>
            <a:r>
              <a:rPr lang="es-AR" altLang="es-AR" sz="1800" b="1" dirty="0" err="1">
                <a:latin typeface="Courier New" pitchFamily="49" charset="0"/>
                <a:cs typeface="Courier New" pitchFamily="49" charset="0"/>
              </a:rPr>
              <a:t>RobotAlfa</a:t>
            </a:r>
            <a:r>
              <a:rPr lang="es-AR" altLang="es-AR" dirty="0" smtClean="0"/>
              <a:t>, las componentes de una fila pueden ser instancias de </a:t>
            </a:r>
            <a:r>
              <a:rPr lang="es-AR" altLang="es-AR" sz="1800" b="1" dirty="0">
                <a:latin typeface="Courier New" pitchFamily="49" charset="0"/>
                <a:cs typeface="Courier New" pitchFamily="49" charset="0"/>
              </a:rPr>
              <a:t>Robot</a:t>
            </a:r>
            <a:r>
              <a:rPr lang="es-AR" altLang="es-AR" dirty="0" smtClean="0"/>
              <a:t> o de </a:t>
            </a:r>
            <a:r>
              <a:rPr lang="es-AR" altLang="es-AR" sz="1800" b="1" dirty="0" err="1">
                <a:latin typeface="Courier New" pitchFamily="49" charset="0"/>
                <a:cs typeface="Courier New" pitchFamily="49" charset="0"/>
              </a:rPr>
              <a:t>RobotAlfa</a:t>
            </a:r>
            <a:r>
              <a:rPr lang="es-AR" altLang="es-AR" dirty="0" smtClean="0"/>
              <a:t>.</a:t>
            </a:r>
          </a:p>
          <a:p>
            <a:pPr algn="ctr" eaLnBrk="1" hangingPunct="1">
              <a:spcBef>
                <a:spcPct val="25000"/>
              </a:spcBef>
              <a:buFontTx/>
              <a:buNone/>
              <a:defRPr/>
            </a:pPr>
            <a:r>
              <a:rPr lang="es-AR" altLang="es-AR" sz="2800" b="1" dirty="0" smtClean="0"/>
              <a:t>La estructura en este caso es </a:t>
            </a:r>
          </a:p>
          <a:p>
            <a:pPr algn="ctr" eaLnBrk="1" hangingPunct="1">
              <a:spcBef>
                <a:spcPct val="25000"/>
              </a:spcBef>
              <a:buFontTx/>
              <a:buNone/>
              <a:defRPr/>
            </a:pPr>
            <a:r>
              <a:rPr lang="es-AR" altLang="es-AR" sz="2800" b="1" dirty="0" smtClean="0"/>
              <a:t>genérica y polimórfica</a:t>
            </a:r>
            <a:r>
              <a:rPr lang="es-AR" altLang="es-A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 txBox="1">
            <a:spLocks noGrp="1"/>
          </p:cNvSpPr>
          <p:nvPr/>
        </p:nvSpPr>
        <p:spPr bwMode="auto">
          <a:xfrm>
            <a:off x="3124200" y="6534150"/>
            <a:ext cx="57689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50000"/>
              </a:spcBef>
            </a:pPr>
            <a:r>
              <a:rPr lang="en-US" altLang="es-AR" sz="1300">
                <a:latin typeface="Arial" charset="0"/>
              </a:rPr>
              <a:t>Introducción a la Programación Orientada a Objetos</a:t>
            </a:r>
            <a:endParaRPr lang="es-ES" altLang="es-AR" sz="1300">
              <a:latin typeface="Arial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73113" y="1123950"/>
            <a:ext cx="7183263" cy="4178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Racional </a:t>
            </a:r>
            <a:r>
              <a:rPr lang="es-ES" altLang="es-AR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s-ES" altLang="es-A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Elemento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ct val="25000"/>
              </a:spcBef>
            </a:pP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y den no tienen factores primos</a:t>
            </a:r>
          </a:p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equals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(Elemento 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e){</a:t>
            </a:r>
          </a:p>
          <a:p>
            <a:pPr>
              <a:spcBef>
                <a:spcPct val="25000"/>
              </a:spcBef>
            </a:pP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y den no tienen factores primos</a:t>
            </a:r>
          </a:p>
          <a:p>
            <a:pPr>
              <a:spcBef>
                <a:spcPct val="25000"/>
              </a:spcBef>
            </a:pP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  Racional r =(Racional) e;</a:t>
            </a:r>
          </a:p>
          <a:p>
            <a:pPr>
              <a:spcBef>
                <a:spcPct val="25000"/>
              </a:spcBef>
            </a:pP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r.num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r.den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() == den;</a:t>
            </a:r>
          </a:p>
          <a:p>
            <a:pPr>
              <a:spcBef>
                <a:spcPct val="25000"/>
              </a:spcBef>
            </a:pP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menor (Elemento 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e){</a:t>
            </a:r>
          </a:p>
          <a:p>
            <a:pPr>
              <a:spcBef>
                <a:spcPct val="25000"/>
              </a:spcBef>
            </a:pP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  Racional r =(Racional) e;</a:t>
            </a:r>
          </a:p>
          <a:p>
            <a:pPr>
              <a:spcBef>
                <a:spcPct val="25000"/>
              </a:spcBef>
            </a:pP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/den &lt;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r.num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()/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r.den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ct val="25000"/>
              </a:spcBef>
            </a:pP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ct val="25000"/>
              </a:spcBef>
            </a:pP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} </a:t>
            </a:r>
            <a:endParaRPr lang="es-AR" altLang="es-AR" dirty="0">
              <a:latin typeface="Arial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52400" y="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000" b="1" smtClean="0"/>
              <a:t>Genericidad</a:t>
            </a:r>
            <a:endParaRPr lang="es-A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503238" y="1089025"/>
            <a:ext cx="7813178" cy="313932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testRacionales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ct val="25000"/>
              </a:spcBef>
            </a:pP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spcBef>
                <a:spcPct val="25000"/>
              </a:spcBef>
            </a:pP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Fila f = new Fila (100);</a:t>
            </a:r>
          </a:p>
          <a:p>
            <a:pPr>
              <a:spcBef>
                <a:spcPct val="25000"/>
              </a:spcBef>
            </a:pP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Racional r1= new Racional (1,2);</a:t>
            </a:r>
          </a:p>
          <a:p>
            <a:pPr>
              <a:spcBef>
                <a:spcPct val="25000"/>
              </a:spcBef>
            </a:pP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Racional r2 = new Racional (1,3) ;</a:t>
            </a:r>
          </a:p>
          <a:p>
            <a:pPr>
              <a:spcBef>
                <a:spcPct val="25000"/>
              </a:spcBef>
            </a:pP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(!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f.filaLlena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() &amp;&amp; r1!=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f.insertar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(r1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ct val="25000"/>
              </a:spcBef>
            </a:pP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f.filaLlena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() &amp;&amp; 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r2!=</a:t>
            </a: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null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f.insertar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(r2);</a:t>
            </a:r>
          </a:p>
          <a:p>
            <a:pPr>
              <a:spcBef>
                <a:spcPct val="25000"/>
              </a:spcBef>
            </a:pP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…</a:t>
            </a:r>
            <a:endParaRPr lang="es-ES" altLang="es-AR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f.esCreciente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52400" y="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000" b="1" smtClean="0"/>
              <a:t>Genericidad</a:t>
            </a:r>
            <a:endParaRPr lang="es-AR" sz="40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03238" y="4869160"/>
            <a:ext cx="7813178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5000"/>
              </a:spcBef>
              <a:buFontTx/>
              <a:buNone/>
              <a:defRPr/>
            </a:pPr>
            <a:r>
              <a:rPr lang="es-AR" altLang="es-AR" dirty="0" smtClean="0"/>
              <a:t>Aunque un objeto de clase </a:t>
            </a:r>
            <a:r>
              <a:rPr lang="es-AR" altLang="es-AR" sz="1800" b="1" dirty="0">
                <a:latin typeface="Courier New" pitchFamily="49" charset="0"/>
                <a:cs typeface="Courier New" pitchFamily="49" charset="0"/>
              </a:rPr>
              <a:t>Fila</a:t>
            </a:r>
            <a:r>
              <a:rPr lang="es-AR" altLang="es-AR" dirty="0" smtClean="0"/>
              <a:t> pueden contener componentes de tipo </a:t>
            </a:r>
            <a:r>
              <a:rPr lang="es-AR" altLang="es-AR" sz="1800" b="1" dirty="0">
                <a:latin typeface="Courier New" pitchFamily="49" charset="0"/>
                <a:cs typeface="Courier New" pitchFamily="49" charset="0"/>
              </a:rPr>
              <a:t>Elemento</a:t>
            </a:r>
            <a:r>
              <a:rPr lang="es-AR" altLang="es-AR" dirty="0" smtClean="0"/>
              <a:t>, en una aplicación particular todas las componentes son instancias del mismo tipo, en este ejemplo </a:t>
            </a:r>
            <a:r>
              <a:rPr lang="es-AR" altLang="es-AR" sz="1800" b="1" dirty="0">
                <a:latin typeface="Courier New" pitchFamily="49" charset="0"/>
                <a:cs typeface="Courier New" pitchFamily="49" charset="0"/>
              </a:rPr>
              <a:t>Racional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196752"/>
            <a:ext cx="7571184" cy="4997152"/>
          </a:xfr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114300" indent="0">
              <a:buFont typeface="Arial" charset="0"/>
              <a:buNone/>
              <a:defRPr/>
            </a:pPr>
            <a:r>
              <a:rPr lang="es-ES" sz="2800" dirty="0" smtClean="0">
                <a:cs typeface="Courier New" panose="02070309020205020404" pitchFamily="49" charset="0"/>
              </a:rPr>
              <a:t>Un objeto de clase </a:t>
            </a:r>
            <a:r>
              <a:rPr lang="es-E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Fila</a:t>
            </a:r>
            <a:r>
              <a:rPr lang="es-ES" sz="2800" dirty="0" smtClean="0">
                <a:cs typeface="Courier New" panose="02070309020205020404" pitchFamily="49" charset="0"/>
              </a:rPr>
              <a:t> puede contener elementos de clase </a:t>
            </a:r>
            <a:r>
              <a:rPr lang="es-E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Robot</a:t>
            </a:r>
            <a:r>
              <a:rPr lang="es-ES" sz="2800" dirty="0" smtClean="0">
                <a:cs typeface="Courier New" panose="02070309020205020404" pitchFamily="49" charset="0"/>
              </a:rPr>
              <a:t> o de clase </a:t>
            </a:r>
            <a:r>
              <a:rPr lang="es-E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Racional</a:t>
            </a:r>
            <a:r>
              <a:rPr lang="es-ES" sz="2800" dirty="0" smtClean="0">
                <a:cs typeface="Courier New" panose="02070309020205020404" pitchFamily="49" charset="0"/>
              </a:rPr>
              <a:t>, pero no debería contener algunos de clase </a:t>
            </a:r>
            <a:r>
              <a:rPr lang="es-E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Racional</a:t>
            </a:r>
            <a:r>
              <a:rPr lang="es-ES" sz="2800" dirty="0" smtClean="0">
                <a:cs typeface="Courier New" panose="02070309020205020404" pitchFamily="49" charset="0"/>
              </a:rPr>
              <a:t> y otros de clase </a:t>
            </a:r>
            <a:r>
              <a:rPr lang="es-E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Robot</a:t>
            </a:r>
            <a:r>
              <a:rPr lang="es-ES" sz="2800" dirty="0" smtClean="0">
                <a:cs typeface="Courier New" panose="02070309020205020404" pitchFamily="49" charset="0"/>
              </a:rPr>
              <a:t>. 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" sz="2800" dirty="0" smtClean="0">
                <a:cs typeface="Courier New" panose="02070309020205020404" pitchFamily="49" charset="0"/>
              </a:rPr>
              <a:t>Si el programador de clase cliente de </a:t>
            </a:r>
            <a:r>
              <a:rPr lang="es-E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Fila</a:t>
            </a:r>
            <a:r>
              <a:rPr lang="es-ES" sz="2800" dirty="0" smtClean="0">
                <a:cs typeface="Courier New" panose="02070309020205020404" pitchFamily="49" charset="0"/>
              </a:rPr>
              <a:t>, por error usara insertar </a:t>
            </a:r>
            <a:r>
              <a:rPr lang="es-ES" sz="2800" dirty="0">
                <a:cs typeface="Courier New" panose="02070309020205020404" pitchFamily="49" charset="0"/>
              </a:rPr>
              <a:t>algunas veces con </a:t>
            </a:r>
            <a:r>
              <a:rPr lang="es-ES" sz="2800" dirty="0" smtClean="0">
                <a:cs typeface="Courier New" panose="02070309020205020404" pitchFamily="49" charset="0"/>
              </a:rPr>
              <a:t>parámetros de clase </a:t>
            </a:r>
            <a:r>
              <a:rPr lang="es-E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Racional</a:t>
            </a:r>
            <a:r>
              <a:rPr lang="es-ES" sz="2800" dirty="0" smtClean="0">
                <a:cs typeface="Courier New" panose="02070309020205020404" pitchFamily="49" charset="0"/>
              </a:rPr>
              <a:t> y otras con parámetros de clase </a:t>
            </a:r>
            <a:r>
              <a:rPr lang="es-E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Robot</a:t>
            </a:r>
            <a:r>
              <a:rPr lang="es-ES" sz="2800" dirty="0" smtClean="0">
                <a:cs typeface="Courier New" panose="02070309020205020404" pitchFamily="49" charset="0"/>
              </a:rPr>
              <a:t>, el método </a:t>
            </a:r>
            <a:r>
              <a:rPr lang="es-E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esCreciente</a:t>
            </a:r>
            <a:r>
              <a:rPr lang="es-ES" sz="2800" dirty="0" smtClean="0">
                <a:cs typeface="Courier New" panose="02070309020205020404" pitchFamily="49" charset="0"/>
              </a:rPr>
              <a:t> no funcionará correctamente.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" sz="2800" dirty="0" smtClean="0">
                <a:cs typeface="Courier New" panose="02070309020205020404" pitchFamily="49" charset="0"/>
              </a:rPr>
              <a:t>No está definido un método </a:t>
            </a:r>
            <a:r>
              <a:rPr lang="es-E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menor</a:t>
            </a:r>
            <a:r>
              <a:rPr lang="es-ES" sz="2800" dirty="0" smtClean="0">
                <a:cs typeface="Courier New" panose="02070309020205020404" pitchFamily="49" charset="0"/>
              </a:rPr>
              <a:t> que compare un </a:t>
            </a:r>
            <a:r>
              <a:rPr lang="es-E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Robot</a:t>
            </a:r>
            <a:r>
              <a:rPr lang="es-ES" sz="2800" dirty="0" smtClean="0">
                <a:cs typeface="Courier New" panose="02070309020205020404" pitchFamily="49" charset="0"/>
              </a:rPr>
              <a:t> con un objeto de clase </a:t>
            </a:r>
            <a:r>
              <a:rPr lang="es-E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s-E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acional</a:t>
            </a:r>
            <a:r>
              <a:rPr lang="es-ES" sz="2800" dirty="0" smtClean="0">
                <a:cs typeface="Courier New" panose="02070309020205020404" pitchFamily="49" charset="0"/>
              </a:rPr>
              <a:t> y probablemente no tenga sentido hacerlo.</a:t>
            </a:r>
            <a:endParaRPr lang="es-ES" sz="2800" dirty="0"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endParaRPr lang="es-AR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</p:spTree>
    <p:extLst>
      <p:ext uri="{BB962C8B-B14F-4D97-AF65-F5344CB8AC3E}">
        <p14:creationId xmlns:p14="http://schemas.microsoft.com/office/powerpoint/2010/main" val="52472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79388" y="1189038"/>
            <a:ext cx="7958137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  <a:defRPr/>
            </a:pP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La </a:t>
            </a:r>
            <a:r>
              <a:rPr lang="es-ES" altLang="es-AR" sz="2800" dirty="0" smtClean="0">
                <a:solidFill>
                  <a:srgbClr val="00B050"/>
                </a:solidFill>
                <a:latin typeface="+mn-lt"/>
              </a:rPr>
              <a:t>programación orientada a objetos </a:t>
            </a:r>
            <a:r>
              <a:rPr lang="es-ES" altLang="es-AR" sz="2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es un </a:t>
            </a:r>
            <a:r>
              <a:rPr lang="es-ES" altLang="es-AR" sz="2800" b="1" dirty="0" smtClean="0">
                <a:solidFill>
                  <a:srgbClr val="0070C0"/>
                </a:solidFill>
                <a:latin typeface="+mn-lt"/>
              </a:rPr>
              <a:t>paradigma de programación</a:t>
            </a:r>
            <a:r>
              <a:rPr lang="es-ES" altLang="es-AR" sz="2800" dirty="0" smtClean="0">
                <a:solidFill>
                  <a:srgbClr val="00B050"/>
                </a:solidFill>
                <a:latin typeface="+mn-lt"/>
              </a:rPr>
              <a:t>.</a:t>
            </a:r>
          </a:p>
          <a:p>
            <a:pPr algn="l" eaLnBrk="1" hangingPunct="1">
              <a:spcBef>
                <a:spcPct val="50000"/>
              </a:spcBef>
              <a:buFontTx/>
              <a:buNone/>
              <a:defRPr/>
            </a:pPr>
            <a:r>
              <a:rPr lang="es-ES" altLang="es-AR" sz="2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Un paradigma de programación brinda un </a:t>
            </a:r>
            <a:r>
              <a:rPr lang="es-ES" altLang="es-AR" sz="2800" b="1" dirty="0" smtClean="0">
                <a:solidFill>
                  <a:srgbClr val="0070C0"/>
                </a:solidFill>
                <a:latin typeface="+mn-lt"/>
              </a:rPr>
              <a:t>principio</a:t>
            </a:r>
            <a:r>
              <a:rPr lang="es-ES" altLang="es-AR" sz="2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 y una </a:t>
            </a:r>
            <a:r>
              <a:rPr lang="es-ES" altLang="es-AR" sz="2800" b="1" dirty="0" smtClean="0">
                <a:solidFill>
                  <a:srgbClr val="0070C0"/>
                </a:solidFill>
                <a:latin typeface="+mn-lt"/>
              </a:rPr>
              <a:t>metodología</a:t>
            </a:r>
            <a:r>
              <a:rPr lang="es-ES" altLang="es-AR" sz="2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 que guían todo el proceso de desarrollo de software</a:t>
            </a:r>
            <a:r>
              <a:rPr lang="es-ES" altLang="es-AR" sz="2800" dirty="0" smtClean="0">
                <a:solidFill>
                  <a:srgbClr val="00B050"/>
                </a:solidFill>
                <a:latin typeface="+mn-lt"/>
              </a:rPr>
              <a:t>. </a:t>
            </a:r>
          </a:p>
          <a:p>
            <a:pPr algn="l" eaLnBrk="1" hangingPunct="1">
              <a:spcBef>
                <a:spcPct val="50000"/>
              </a:spcBef>
              <a:buFontTx/>
              <a:buNone/>
              <a:defRPr/>
            </a:pP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La POO tiene como principales objetivos favorecer la </a:t>
            </a:r>
            <a:r>
              <a:rPr lang="es-ES" altLang="es-AR" sz="2800" b="1" dirty="0" smtClean="0">
                <a:solidFill>
                  <a:srgbClr val="0070C0"/>
                </a:solidFill>
                <a:latin typeface="+mn-lt"/>
              </a:rPr>
              <a:t>calidad </a:t>
            </a: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y </a:t>
            </a:r>
            <a:r>
              <a:rPr lang="es-ES" altLang="es-AR" sz="2800" b="1" dirty="0" smtClean="0">
                <a:solidFill>
                  <a:srgbClr val="0070C0"/>
                </a:solidFill>
                <a:latin typeface="+mn-lt"/>
              </a:rPr>
              <a:t>productividad </a:t>
            </a: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del software. </a:t>
            </a:r>
          </a:p>
          <a:p>
            <a:pPr algn="l" eaLnBrk="1" hangingPunct="1">
              <a:spcBef>
                <a:spcPct val="50000"/>
              </a:spcBef>
              <a:buFontTx/>
              <a:buNone/>
              <a:defRPr/>
            </a:pP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La productividad involucra la </a:t>
            </a:r>
            <a:r>
              <a:rPr lang="es-ES" altLang="es-AR" sz="2800" b="1" dirty="0" smtClean="0">
                <a:solidFill>
                  <a:srgbClr val="0070C0"/>
                </a:solidFill>
                <a:latin typeface="+mn-lt"/>
              </a:rPr>
              <a:t>reusabilidad</a:t>
            </a: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 y </a:t>
            </a:r>
            <a:r>
              <a:rPr lang="es-ES" altLang="es-AR" sz="2800" b="1" dirty="0" smtClean="0">
                <a:solidFill>
                  <a:srgbClr val="0070C0"/>
                </a:solidFill>
                <a:latin typeface="+mn-lt"/>
              </a:rPr>
              <a:t>extensibilidad</a:t>
            </a: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. 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841057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smtClean="0"/>
              <a:t>Programación Orientada a Objetos</a:t>
            </a:r>
            <a:endParaRPr lang="es-A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552400" y="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000" b="1" smtClean="0"/>
              <a:t>Genericidad</a:t>
            </a:r>
            <a:endParaRPr lang="es-AR" sz="40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03238" y="5559623"/>
            <a:ext cx="7813178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5000"/>
              </a:spcBef>
              <a:buFontTx/>
              <a:buNone/>
              <a:defRPr/>
            </a:pPr>
            <a:r>
              <a:rPr lang="es-AR" altLang="es-AR" dirty="0" smtClean="0"/>
              <a:t>Error de compilación, son los más fáciles de detectar.</a:t>
            </a:r>
            <a:endParaRPr lang="es-AR" altLang="es-AR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25463" y="1268760"/>
            <a:ext cx="7430913" cy="4178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5000"/>
              </a:spcBef>
            </a:pP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 Fila {</a:t>
            </a:r>
          </a:p>
          <a:p>
            <a:pPr>
              <a:spcBef>
                <a:spcPct val="25000"/>
              </a:spcBef>
            </a:pPr>
            <a:r>
              <a:rPr lang="es-AR" altLang="es-A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//Atributos de instancia</a:t>
            </a:r>
          </a:p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rivate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Elemento [] f;</a:t>
            </a:r>
          </a:p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rivate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cantElementos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s-AR" altLang="es-A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esCreciente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spcBef>
                <a:spcPct val="25000"/>
              </a:spcBef>
            </a:pPr>
            <a:r>
              <a:rPr lang="es-AR" altLang="es-A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//Requiere </a:t>
            </a:r>
            <a:r>
              <a:rPr lang="es-AR" altLang="es-AR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cantElementos</a:t>
            </a:r>
            <a:r>
              <a:rPr lang="es-AR" altLang="es-A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() &gt;=2</a:t>
            </a:r>
            <a:endParaRPr lang="es-AR" altLang="es-AR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i=0;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es;</a:t>
            </a:r>
            <a:endParaRPr lang="es-ES" altLang="es-AR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while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s-ES" altLang="es-A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i&lt; </a:t>
            </a:r>
            <a:r>
              <a:rPr lang="es-ES" altLang="es-AR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cantElementos</a:t>
            </a:r>
            <a:r>
              <a:rPr lang="es-ES" altLang="es-A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&amp;&amp; es){</a:t>
            </a:r>
          </a:p>
          <a:p>
            <a:pPr>
              <a:spcBef>
                <a:spcPct val="25000"/>
              </a:spcBef>
            </a:pP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 es = f[i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s-ES" altLang="es-A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menor 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(f[i+1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]); i++;  }</a:t>
            </a:r>
          </a:p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es;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ct val="25000"/>
              </a:spcBef>
            </a:pP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s-AR" altLang="es-A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75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552400" y="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000" b="1" smtClean="0"/>
              <a:t>Genericidad</a:t>
            </a:r>
            <a:endParaRPr lang="es-AR" sz="40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03238" y="5550331"/>
            <a:ext cx="7813178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5000"/>
              </a:spcBef>
              <a:buFontTx/>
              <a:buNone/>
              <a:defRPr/>
            </a:pPr>
            <a:r>
              <a:rPr lang="es-AR" altLang="es-AR" b="1" dirty="0" smtClean="0"/>
              <a:t>Error de ejecución</a:t>
            </a:r>
            <a:r>
              <a:rPr lang="es-AR" altLang="es-AR" dirty="0" smtClean="0"/>
              <a:t>, solo se detecta si </a:t>
            </a:r>
            <a:r>
              <a:rPr lang="es-AR" altLang="es-AR" sz="18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s-AR" altLang="es-AR" dirty="0" smtClean="0"/>
              <a:t> toma el valor de </a:t>
            </a:r>
            <a:r>
              <a:rPr lang="es-AR" altLang="es-AR" sz="1800" b="1" dirty="0" err="1">
                <a:latin typeface="Courier New" pitchFamily="49" charset="0"/>
                <a:cs typeface="Courier New" pitchFamily="49" charset="0"/>
              </a:rPr>
              <a:t>cantElementos</a:t>
            </a:r>
            <a:r>
              <a:rPr lang="es-AR" altLang="es-AR" dirty="0" smtClean="0"/>
              <a:t>.</a:t>
            </a:r>
            <a:endParaRPr lang="es-AR" altLang="es-AR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25463" y="1268760"/>
            <a:ext cx="7430913" cy="4178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5000"/>
              </a:spcBef>
            </a:pP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 Fila {</a:t>
            </a:r>
          </a:p>
          <a:p>
            <a:pPr>
              <a:spcBef>
                <a:spcPct val="25000"/>
              </a:spcBef>
            </a:pPr>
            <a:r>
              <a:rPr lang="es-AR" altLang="es-A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//Atributos de instancia</a:t>
            </a:r>
          </a:p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rivate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Elemento [] f;</a:t>
            </a:r>
          </a:p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rivate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cantElementos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s-AR" altLang="es-A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esCreciente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spcBef>
                <a:spcPct val="25000"/>
              </a:spcBef>
            </a:pPr>
            <a:r>
              <a:rPr lang="es-AR" altLang="es-A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//Requiere </a:t>
            </a:r>
            <a:r>
              <a:rPr lang="es-AR" altLang="es-AR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cantElementos</a:t>
            </a:r>
            <a:r>
              <a:rPr lang="es-AR" altLang="es-A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() &gt;=2</a:t>
            </a:r>
            <a:endParaRPr lang="es-AR" altLang="es-AR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i=0;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es=true;</a:t>
            </a:r>
          </a:p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while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s-ES" altLang="es-A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i&lt; </a:t>
            </a:r>
            <a:r>
              <a:rPr lang="es-ES" altLang="es-AR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cantElementos</a:t>
            </a:r>
            <a:r>
              <a:rPr lang="es-ES" altLang="es-A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&amp;&amp; es){</a:t>
            </a:r>
          </a:p>
          <a:p>
            <a:pPr>
              <a:spcBef>
                <a:spcPct val="25000"/>
              </a:spcBef>
            </a:pP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 es = f[i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s-ES" altLang="es-A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menor 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(f[i+1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]); i++;  }</a:t>
            </a:r>
          </a:p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es;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ct val="25000"/>
              </a:spcBef>
            </a:pP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s-AR" altLang="es-A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68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503238" y="1089025"/>
            <a:ext cx="7813178" cy="3485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testFila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ct val="25000"/>
              </a:spcBef>
            </a:pP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spcBef>
                <a:spcPct val="25000"/>
              </a:spcBef>
            </a:pP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Fila f = new Fila 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Racional r1= new Racional (1,2);</a:t>
            </a:r>
          </a:p>
          <a:p>
            <a:pPr>
              <a:spcBef>
                <a:spcPct val="25000"/>
              </a:spcBef>
            </a:pP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Racional r2 = new Racional (1,3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Racional 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r3= 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new Racional (1,2);</a:t>
            </a:r>
          </a:p>
          <a:p>
            <a:pPr>
              <a:spcBef>
                <a:spcPct val="25000"/>
              </a:spcBef>
            </a:pP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f.insertar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(r1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ct val="25000"/>
              </a:spcBef>
            </a:pP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f.insertar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(r2);</a:t>
            </a:r>
          </a:p>
          <a:p>
            <a:pPr>
              <a:spcBef>
                <a:spcPct val="25000"/>
              </a:spcBef>
            </a:pP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f.insertar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(r3);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endParaRPr lang="es-AR" altLang="es-A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52400" y="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000" b="1" smtClean="0"/>
              <a:t>Genericidad</a:t>
            </a:r>
            <a:endParaRPr lang="es-AR" sz="40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03238" y="5550331"/>
            <a:ext cx="7813178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5000"/>
              </a:spcBef>
              <a:buFontTx/>
              <a:buNone/>
              <a:defRPr/>
            </a:pPr>
            <a:r>
              <a:rPr lang="es-AR" altLang="es-AR" b="1" dirty="0" smtClean="0"/>
              <a:t>Error de ejecución</a:t>
            </a:r>
            <a:r>
              <a:rPr lang="es-AR" altLang="es-AR" dirty="0" smtClean="0"/>
              <a:t>, </a:t>
            </a:r>
            <a:r>
              <a:rPr lang="es-AR" altLang="es-AR" dirty="0" smtClean="0"/>
              <a:t>la </a:t>
            </a:r>
            <a:r>
              <a:rPr lang="es-AR" altLang="es-AR" dirty="0" smtClean="0"/>
              <a:t>clase cliente no cumple el contrato.</a:t>
            </a:r>
            <a:endParaRPr lang="es-AR" altLang="es-AR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86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503238" y="1089025"/>
            <a:ext cx="7813178" cy="3485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testFila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ct val="25000"/>
              </a:spcBef>
            </a:pP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spcBef>
                <a:spcPct val="25000"/>
              </a:spcBef>
            </a:pP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Fila f = new Fila 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(3);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Racional r1= new Racional (1,2);</a:t>
            </a:r>
          </a:p>
          <a:p>
            <a:pPr>
              <a:spcBef>
                <a:spcPct val="25000"/>
              </a:spcBef>
            </a:pP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Racional r2 = 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Racional 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r3= 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new Racional (1,2);</a:t>
            </a:r>
          </a:p>
          <a:p>
            <a:pPr>
              <a:spcBef>
                <a:spcPct val="25000"/>
              </a:spcBef>
            </a:pP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f.insertar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(r1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ct val="25000"/>
              </a:spcBef>
            </a:pP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f.insertar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(r2);</a:t>
            </a:r>
          </a:p>
          <a:p>
            <a:pPr>
              <a:spcBef>
                <a:spcPct val="25000"/>
              </a:spcBef>
            </a:pP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f.insertar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(r3);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s-ES" altLang="es-AR" b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f.esCreciente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52400" y="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000" b="1" smtClean="0"/>
              <a:t>Genericidad</a:t>
            </a:r>
            <a:endParaRPr lang="es-AR" sz="40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03238" y="5550331"/>
            <a:ext cx="7813178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5000"/>
              </a:spcBef>
              <a:buFontTx/>
              <a:buNone/>
              <a:defRPr/>
            </a:pPr>
            <a:r>
              <a:rPr lang="es-AR" altLang="es-AR" b="1" dirty="0" smtClean="0"/>
              <a:t>Error de ejecución</a:t>
            </a:r>
            <a:r>
              <a:rPr lang="es-AR" altLang="es-AR" dirty="0" smtClean="0"/>
              <a:t>, </a:t>
            </a:r>
            <a:r>
              <a:rPr lang="es-AR" altLang="es-AR" dirty="0" smtClean="0"/>
              <a:t>la </a:t>
            </a:r>
            <a:r>
              <a:rPr lang="es-AR" altLang="es-AR" dirty="0" smtClean="0"/>
              <a:t>clase cliente no cumple el contrato.</a:t>
            </a:r>
            <a:endParaRPr lang="es-AR" altLang="es-AR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00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503238" y="1089025"/>
            <a:ext cx="7813178" cy="348557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testFila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ct val="25000"/>
              </a:spcBef>
            </a:pP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spcBef>
                <a:spcPct val="25000"/>
              </a:spcBef>
            </a:pP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Fila f = new Fila 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(10);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Racional r1= new Racional (1,2);</a:t>
            </a:r>
          </a:p>
          <a:p>
            <a:pPr>
              <a:spcBef>
                <a:spcPct val="25000"/>
              </a:spcBef>
            </a:pP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Racional r2 = new Racional (1,3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Robot r3= 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Robot(“Tom”);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f.insertar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(r1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ct val="25000"/>
              </a:spcBef>
            </a:pP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f.insertar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(r2);</a:t>
            </a:r>
          </a:p>
          <a:p>
            <a:pPr>
              <a:spcBef>
                <a:spcPct val="25000"/>
              </a:spcBef>
            </a:pP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f.insertar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(r3);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endParaRPr lang="es-AR" altLang="es-A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52400" y="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000" b="1" smtClean="0"/>
              <a:t>Genericidad</a:t>
            </a:r>
            <a:endParaRPr lang="es-AR" sz="4000" b="1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03238" y="5550331"/>
            <a:ext cx="7813178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5000"/>
              </a:spcBef>
              <a:buFontTx/>
              <a:buNone/>
              <a:defRPr/>
            </a:pPr>
            <a:r>
              <a:rPr lang="es-AR" altLang="es-AR" b="1" dirty="0" smtClean="0"/>
              <a:t>Error de ejecución</a:t>
            </a:r>
            <a:r>
              <a:rPr lang="es-AR" altLang="es-AR" dirty="0" smtClean="0"/>
              <a:t>, </a:t>
            </a:r>
            <a:r>
              <a:rPr lang="es-AR" altLang="es-AR" dirty="0" smtClean="0"/>
              <a:t>la </a:t>
            </a:r>
            <a:r>
              <a:rPr lang="es-AR" altLang="es-AR" dirty="0" smtClean="0"/>
              <a:t>clase cliente no cumple el contrato.</a:t>
            </a:r>
            <a:endParaRPr lang="es-AR" altLang="es-AR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83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79388" y="1189038"/>
            <a:ext cx="7958137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  <a:defRPr/>
            </a:pP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Adoptar el enfoque propuesto por la programación orientada a objetos implica: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en la </a:t>
            </a:r>
            <a:r>
              <a:rPr lang="es-ES" altLang="es-AR" sz="2800" dirty="0" smtClean="0">
                <a:solidFill>
                  <a:srgbClr val="0070C0"/>
                </a:solidFill>
                <a:latin typeface="+mn-lt"/>
              </a:rPr>
              <a:t>etapa de diseño </a:t>
            </a: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reducir la complejidad en base a la descomposición del problema en piezas más simples, a partir de la identificación de objetos y su organización en una estructura de clases.  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en la </a:t>
            </a:r>
            <a:r>
              <a:rPr lang="es-ES" altLang="es-AR" sz="2800" dirty="0" smtClean="0">
                <a:solidFill>
                  <a:srgbClr val="0070C0"/>
                </a:solidFill>
                <a:latin typeface="+mn-lt"/>
              </a:rPr>
              <a:t>etapa de implementación </a:t>
            </a: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utilizar un lenguaje que permita retener la estructura de clases identificada en la etapa de diseño y encapsular la representación interna de modo que sea inaccesible desde el exterior.  </a:t>
            </a:r>
            <a:endParaRPr lang="es-ES" altLang="es-AR" sz="2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841057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smtClean="0"/>
              <a:t>Programación Orientada a Objetos</a:t>
            </a:r>
            <a:endParaRPr lang="es-A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79388" y="1189038"/>
            <a:ext cx="7958137" cy="549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  <a:defRPr/>
            </a:pP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El </a:t>
            </a:r>
            <a:r>
              <a:rPr lang="es-ES" altLang="es-AR" sz="2800" b="1" dirty="0" smtClean="0">
                <a:solidFill>
                  <a:srgbClr val="00B050"/>
                </a:solidFill>
                <a:latin typeface="+mn-lt"/>
              </a:rPr>
              <a:t>encapsulamiento</a:t>
            </a:r>
            <a:r>
              <a:rPr lang="es-ES" altLang="es-AR" sz="2800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permite usar una clase considerando </a:t>
            </a:r>
            <a:r>
              <a:rPr lang="es-ES" altLang="es-AR" sz="2800" b="1" dirty="0" smtClean="0">
                <a:solidFill>
                  <a:srgbClr val="0000FF"/>
                </a:solidFill>
                <a:latin typeface="+mn-lt"/>
              </a:rPr>
              <a:t>qué</a:t>
            </a:r>
            <a:r>
              <a:rPr lang="es-ES" altLang="es-AR" sz="28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funcionalidad brinda, sin tener en cuenta </a:t>
            </a:r>
            <a:r>
              <a:rPr lang="es-ES" altLang="es-AR" sz="2800" b="1" dirty="0" smtClean="0">
                <a:solidFill>
                  <a:srgbClr val="0000FF"/>
                </a:solidFill>
                <a:latin typeface="+mn-lt"/>
              </a:rPr>
              <a:t>cómo</a:t>
            </a:r>
            <a:r>
              <a:rPr lang="es-ES" altLang="es-AR" sz="28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la implementa. </a:t>
            </a:r>
          </a:p>
          <a:p>
            <a:pPr algn="l" eaLnBrk="1" hangingPunct="1">
              <a:spcBef>
                <a:spcPts val="600"/>
              </a:spcBef>
              <a:buFontTx/>
              <a:buNone/>
              <a:defRPr/>
            </a:pP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Cada clase es un </a:t>
            </a:r>
            <a:r>
              <a:rPr lang="es-ES" altLang="es-AR" sz="2800" dirty="0" smtClean="0">
                <a:solidFill>
                  <a:srgbClr val="0000FF"/>
                </a:solidFill>
                <a:latin typeface="+mn-lt"/>
              </a:rPr>
              <a:t>módulo</a:t>
            </a: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 de código que puede ser diseñado, implementado y verificado con cierta independencia del resto de la aplicación.</a:t>
            </a:r>
          </a:p>
          <a:p>
            <a:pPr algn="l" eaLnBrk="1" hangingPunct="1">
              <a:spcBef>
                <a:spcPts val="600"/>
              </a:spcBef>
              <a:buFontTx/>
              <a:buNone/>
              <a:defRPr/>
            </a:pP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La verificación de un módulo permite decidir si brinda los servicios que corresponden a su </a:t>
            </a:r>
            <a:r>
              <a:rPr lang="es-ES" altLang="es-AR" sz="2800" dirty="0" smtClean="0">
                <a:solidFill>
                  <a:srgbClr val="0000FF"/>
                </a:solidFill>
                <a:latin typeface="+mn-lt"/>
              </a:rPr>
              <a:t>comportamiento</a:t>
            </a: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 y cumple con sus </a:t>
            </a:r>
            <a:r>
              <a:rPr lang="es-ES" altLang="es-AR" sz="2800" dirty="0" smtClean="0">
                <a:solidFill>
                  <a:srgbClr val="0000FF"/>
                </a:solidFill>
                <a:latin typeface="+mn-lt"/>
              </a:rPr>
              <a:t>responsabilidades</a:t>
            </a: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. </a:t>
            </a:r>
          </a:p>
          <a:p>
            <a:pPr algn="l" eaLnBrk="1" hangingPunct="1">
              <a:spcBef>
                <a:spcPts val="600"/>
              </a:spcBef>
              <a:buFontTx/>
              <a:buNone/>
              <a:defRPr/>
            </a:pP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La verificación del sistema requiere verificar también la </a:t>
            </a:r>
            <a:r>
              <a:rPr lang="es-ES" altLang="es-AR" sz="2800" dirty="0" smtClean="0">
                <a:solidFill>
                  <a:srgbClr val="0000FF"/>
                </a:solidFill>
                <a:latin typeface="+mn-lt"/>
              </a:rPr>
              <a:t>integración</a:t>
            </a: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 del conjunto de clases. </a:t>
            </a:r>
            <a:endParaRPr lang="es-ES" altLang="es-AR" sz="2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24408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smtClean="0"/>
              <a:t>Encapsulamiento</a:t>
            </a:r>
            <a:endParaRPr lang="es-A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79388" y="1189038"/>
            <a:ext cx="7958137" cy="506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  <a:defRPr/>
            </a:pPr>
            <a:r>
              <a:rPr lang="es-AR" altLang="es-AR" sz="2800" dirty="0" smtClean="0">
                <a:solidFill>
                  <a:srgbClr val="000000"/>
                </a:solidFill>
                <a:latin typeface="+mn-lt"/>
              </a:rPr>
              <a:t>La </a:t>
            </a:r>
            <a:r>
              <a:rPr lang="es-AR" altLang="es-AR" sz="2800" b="1" dirty="0" smtClean="0">
                <a:solidFill>
                  <a:srgbClr val="00B050"/>
                </a:solidFill>
                <a:latin typeface="+mn-lt"/>
              </a:rPr>
              <a:t>herencia</a:t>
            </a:r>
            <a:r>
              <a:rPr lang="es-AR" altLang="es-AR" sz="2800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es-AR" altLang="es-AR" sz="2800" dirty="0" smtClean="0">
                <a:solidFill>
                  <a:srgbClr val="000000"/>
                </a:solidFill>
                <a:latin typeface="+mn-lt"/>
              </a:rPr>
              <a:t>permite aumentar el nivel de abstracción mediante un proceso de </a:t>
            </a:r>
            <a:r>
              <a:rPr lang="es-AR" altLang="es-AR" sz="2800" b="1" dirty="0" smtClean="0">
                <a:solidFill>
                  <a:srgbClr val="0070C0"/>
                </a:solidFill>
                <a:latin typeface="+mn-lt"/>
              </a:rPr>
              <a:t>clasificación</a:t>
            </a:r>
            <a:r>
              <a:rPr lang="es-AR" altLang="es-AR" sz="2800" dirty="0" smtClean="0">
                <a:solidFill>
                  <a:srgbClr val="0066FF"/>
                </a:solidFill>
                <a:latin typeface="+mn-lt"/>
              </a:rPr>
              <a:t> </a:t>
            </a:r>
            <a:r>
              <a:rPr lang="es-AR" altLang="es-AR" sz="2800" b="1" dirty="0" smtClean="0">
                <a:solidFill>
                  <a:srgbClr val="0070C0"/>
                </a:solidFill>
                <a:latin typeface="+mn-lt"/>
              </a:rPr>
              <a:t>en niveles</a:t>
            </a:r>
            <a:r>
              <a:rPr lang="es-AR" altLang="es-AR" sz="2800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algn="l" eaLnBrk="1" hangingPunct="1">
              <a:spcBef>
                <a:spcPts val="600"/>
              </a:spcBef>
              <a:buFontTx/>
              <a:buNone/>
              <a:defRPr/>
            </a:pPr>
            <a:r>
              <a:rPr lang="es-AR" altLang="es-AR" sz="2800" dirty="0" smtClean="0">
                <a:solidFill>
                  <a:srgbClr val="000000"/>
                </a:solidFill>
                <a:latin typeface="+mn-lt"/>
              </a:rPr>
              <a:t>El proceso consiste en abstraer lo que es común y esencial en un conjunto de entidades, para formar un concepto general que comprenda a todas.</a:t>
            </a:r>
          </a:p>
          <a:p>
            <a:pPr algn="l" eaLnBrk="1" hangingPunct="1">
              <a:spcBef>
                <a:spcPts val="600"/>
              </a:spcBef>
              <a:buFontTx/>
              <a:buNone/>
              <a:defRPr/>
            </a:pPr>
            <a:r>
              <a:rPr lang="es-AR" altLang="es-AR" sz="2800" dirty="0" smtClean="0">
                <a:solidFill>
                  <a:srgbClr val="000000"/>
                </a:solidFill>
                <a:latin typeface="+mn-lt"/>
              </a:rPr>
              <a:t>Una </a:t>
            </a:r>
            <a:r>
              <a:rPr lang="es-AR" altLang="es-AR" sz="2800" b="1" dirty="0" smtClean="0">
                <a:solidFill>
                  <a:srgbClr val="0070C0"/>
                </a:solidFill>
                <a:latin typeface="+mn-lt"/>
              </a:rPr>
              <a:t>clase derivada </a:t>
            </a:r>
            <a:r>
              <a:rPr lang="es-AR" altLang="es-AR" sz="2800" dirty="0" smtClean="0">
                <a:solidFill>
                  <a:srgbClr val="000000"/>
                </a:solidFill>
                <a:latin typeface="+mn-lt"/>
              </a:rPr>
              <a:t>puede pensarse como una </a:t>
            </a:r>
            <a:r>
              <a:rPr lang="es-AR" altLang="es-AR" sz="2800" b="1" dirty="0" smtClean="0">
                <a:solidFill>
                  <a:srgbClr val="0070C0"/>
                </a:solidFill>
                <a:latin typeface="+mn-lt"/>
              </a:rPr>
              <a:t>especialización</a:t>
            </a:r>
            <a:r>
              <a:rPr lang="es-AR" altLang="es-AR" sz="2800" dirty="0" smtClean="0">
                <a:solidFill>
                  <a:srgbClr val="000000"/>
                </a:solidFill>
                <a:latin typeface="+mn-lt"/>
              </a:rPr>
              <a:t> de una clase más general.</a:t>
            </a:r>
          </a:p>
          <a:p>
            <a:pPr algn="l" eaLnBrk="1" hangingPunct="1">
              <a:spcBef>
                <a:spcPts val="600"/>
              </a:spcBef>
              <a:buFontTx/>
              <a:buNone/>
              <a:defRPr/>
            </a:pPr>
            <a:r>
              <a:rPr lang="es-AR" altLang="es-AR" sz="2800" dirty="0" smtClean="0">
                <a:solidFill>
                  <a:srgbClr val="000000"/>
                </a:solidFill>
                <a:latin typeface="+mn-lt"/>
              </a:rPr>
              <a:t>Alternativamente podemos pensar a una clase base como una </a:t>
            </a:r>
            <a:r>
              <a:rPr lang="es-AR" altLang="es-AR" sz="2800" b="1" dirty="0" smtClean="0">
                <a:solidFill>
                  <a:srgbClr val="0070C0"/>
                </a:solidFill>
                <a:latin typeface="+mn-lt"/>
              </a:rPr>
              <a:t>generalización</a:t>
            </a:r>
            <a:r>
              <a:rPr lang="es-AR" altLang="es-AR" sz="2800" dirty="0" smtClean="0">
                <a:solidFill>
                  <a:srgbClr val="000000"/>
                </a:solidFill>
                <a:latin typeface="+mn-lt"/>
              </a:rPr>
              <a:t> de sus clases derivadas. 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smtClean="0"/>
              <a:t>Herencia</a:t>
            </a:r>
            <a:endParaRPr lang="es-A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79388" y="1189038"/>
            <a:ext cx="806502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None/>
              <a:defRPr/>
            </a:pPr>
            <a:r>
              <a:rPr lang="es-AR" altLang="es-AR" sz="2800" dirty="0" smtClean="0">
                <a:solidFill>
                  <a:srgbClr val="000000"/>
                </a:solidFill>
                <a:latin typeface="+mn-lt"/>
              </a:rPr>
              <a:t>La herencia favorece la reusabilidad y la extensibilidad.</a:t>
            </a:r>
          </a:p>
          <a:p>
            <a:pPr algn="l" eaLnBrk="1" hangingPunct="1">
              <a:spcBef>
                <a:spcPts val="600"/>
              </a:spcBef>
              <a:buFontTx/>
              <a:buNone/>
              <a:defRPr/>
            </a:pPr>
            <a:r>
              <a:rPr lang="es-AR" altLang="es-AR" sz="2800" dirty="0" smtClean="0">
                <a:solidFill>
                  <a:srgbClr val="000000"/>
                </a:solidFill>
                <a:latin typeface="+mn-lt"/>
              </a:rPr>
              <a:t>La </a:t>
            </a:r>
            <a:r>
              <a:rPr lang="es-AR" altLang="es-AR" sz="2800" b="1" dirty="0" smtClean="0">
                <a:solidFill>
                  <a:srgbClr val="0070C0"/>
                </a:solidFill>
                <a:latin typeface="+mn-lt"/>
              </a:rPr>
              <a:t>reusabilidad</a:t>
            </a:r>
            <a:r>
              <a:rPr lang="es-AR" altLang="es-AR" sz="2800" dirty="0" smtClean="0">
                <a:solidFill>
                  <a:srgbClr val="000000"/>
                </a:solidFill>
                <a:latin typeface="+mn-lt"/>
              </a:rPr>
              <a:t> es un factor relevante para la productividad e implica desarrollar software ensamblando componentes prefabricadas y creando solo aquellas que son específicas. La clasificación en niveles favorece la reusabilidad de las clases generales. </a:t>
            </a:r>
          </a:p>
          <a:p>
            <a:pPr algn="l" eaLnBrk="1" hangingPunct="1">
              <a:spcBef>
                <a:spcPts val="600"/>
              </a:spcBef>
              <a:buNone/>
              <a:defRPr/>
            </a:pP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La </a:t>
            </a:r>
            <a:r>
              <a:rPr lang="es-ES" altLang="es-AR" sz="2800" b="1" dirty="0" smtClean="0">
                <a:solidFill>
                  <a:srgbClr val="0070C0"/>
                </a:solidFill>
                <a:latin typeface="+mn-lt"/>
              </a:rPr>
              <a:t>extensibilidad</a:t>
            </a: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 se refiere a reducir el impacto de los cambios. La herencia permite que con frecuencia los cambios se resuelvan agregando especializando la jerarquía de clases. </a:t>
            </a:r>
          </a:p>
          <a:p>
            <a:pPr algn="l" eaLnBrk="1" hangingPunct="1">
              <a:spcBef>
                <a:spcPts val="600"/>
              </a:spcBef>
              <a:buFontTx/>
              <a:buNone/>
              <a:defRPr/>
            </a:pPr>
            <a:endParaRPr lang="es-AR" altLang="es-AR" sz="28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smtClean="0"/>
              <a:t>Herencia</a:t>
            </a:r>
            <a:endParaRPr lang="es-A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79388" y="1189038"/>
            <a:ext cx="8065020" cy="41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  <a:buNone/>
              <a:defRPr/>
            </a:pP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Una </a:t>
            </a:r>
            <a:r>
              <a:rPr lang="es-ES" altLang="es-AR" sz="2800" b="1" dirty="0" smtClean="0">
                <a:solidFill>
                  <a:srgbClr val="000000"/>
                </a:solidFill>
                <a:latin typeface="+mn-lt"/>
              </a:rPr>
              <a:t>clase genérica</a:t>
            </a: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 encapsula a una estructura cuyo comportamiento es independiente del tipo de las componentes.</a:t>
            </a:r>
          </a:p>
          <a:p>
            <a:pPr algn="l" eaLnBrk="1" hangingPunct="1">
              <a:spcBef>
                <a:spcPts val="600"/>
              </a:spcBef>
              <a:buFontTx/>
              <a:buNone/>
              <a:defRPr/>
            </a:pP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La </a:t>
            </a:r>
            <a:r>
              <a:rPr lang="es-ES" altLang="es-AR" sz="2800" dirty="0" err="1" smtClean="0">
                <a:solidFill>
                  <a:srgbClr val="000000"/>
                </a:solidFill>
                <a:latin typeface="+mn-lt"/>
              </a:rPr>
              <a:t>genericidad</a:t>
            </a: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 aumenta las oportunidades de </a:t>
            </a:r>
            <a:r>
              <a:rPr lang="es-ES" altLang="es-AR" sz="2800" dirty="0" err="1" smtClean="0">
                <a:solidFill>
                  <a:srgbClr val="000000"/>
                </a:solidFill>
                <a:latin typeface="+mn-lt"/>
              </a:rPr>
              <a:t>reuso</a:t>
            </a: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, porque evita escribir el mismo código repetidamente.</a:t>
            </a:r>
          </a:p>
          <a:p>
            <a:pPr algn="l" eaLnBrk="1" hangingPunct="1">
              <a:spcBef>
                <a:spcPts val="600"/>
              </a:spcBef>
              <a:buFontTx/>
              <a:buNone/>
              <a:defRPr/>
            </a:pP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Las clases genéricas puede especializarse en otras que exhiben un comportamiento más ligado a la aplicación y son menos reusables. 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25463" y="1268760"/>
            <a:ext cx="7430913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5000"/>
              </a:spcBef>
            </a:pP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 Fila {</a:t>
            </a:r>
          </a:p>
          <a:p>
            <a:pPr>
              <a:spcBef>
                <a:spcPct val="25000"/>
              </a:spcBef>
            </a:pPr>
            <a:r>
              <a:rPr lang="es-AR" altLang="es-A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//Atributos de instancia</a:t>
            </a:r>
          </a:p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rivate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Elemento [] f;</a:t>
            </a:r>
          </a:p>
          <a:p>
            <a:pPr>
              <a:spcBef>
                <a:spcPct val="25000"/>
              </a:spcBef>
            </a:pPr>
            <a:endParaRPr lang="es-AR" altLang="es-A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esCreciente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spcBef>
                <a:spcPct val="25000"/>
              </a:spcBef>
            </a:pPr>
            <a:r>
              <a:rPr lang="es-AR" altLang="es-A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//Requiere </a:t>
            </a:r>
            <a:r>
              <a:rPr lang="es-AR" altLang="es-AR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cantElementos</a:t>
            </a:r>
            <a:r>
              <a:rPr lang="es-AR" altLang="es-A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() &gt;=2</a:t>
            </a:r>
            <a:endParaRPr lang="es-AR" altLang="es-AR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i=0; </a:t>
            </a: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es=true;</a:t>
            </a:r>
          </a:p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while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i&lt; 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cantElementos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()-1 &amp;&amp; es){</a:t>
            </a:r>
          </a:p>
          <a:p>
            <a:pPr>
              <a:spcBef>
                <a:spcPct val="25000"/>
              </a:spcBef>
            </a:pP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 es = f[i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s-ES" altLang="es-A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menor 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(f[i+1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]); i++;  }</a:t>
            </a:r>
          </a:p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es;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ct val="25000"/>
              </a:spcBef>
            </a:pP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endParaRPr lang="es-AR" altLang="es-AR" dirty="0">
              <a:latin typeface="Arial" charset="0"/>
            </a:endParaRPr>
          </a:p>
          <a:p>
            <a:pPr>
              <a:spcBef>
                <a:spcPct val="25000"/>
              </a:spcBef>
            </a:pPr>
            <a:endParaRPr lang="es-AR" altLang="es-AR" dirty="0">
              <a:latin typeface="Arial" charset="0"/>
            </a:endParaRPr>
          </a:p>
          <a:p>
            <a:pPr>
              <a:spcBef>
                <a:spcPct val="25000"/>
              </a:spcBef>
            </a:pPr>
            <a:endParaRPr lang="es-AR" altLang="es-AR" dirty="0">
              <a:latin typeface="Arial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7504" y="5373216"/>
            <a:ext cx="80650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363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600"/>
              </a:spcBef>
              <a:buNone/>
              <a:defRPr/>
            </a:pP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La clase </a:t>
            </a:r>
            <a:r>
              <a:rPr lang="es-ES" altLang="es-A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Fila</a:t>
            </a: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 encapsula a un arreglo </a:t>
            </a:r>
            <a:r>
              <a:rPr lang="es-ES" altLang="es-AR" sz="2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 </a:t>
            </a:r>
            <a:r>
              <a:rPr lang="es-ES" altLang="es-AR" sz="2800" dirty="0">
                <a:solidFill>
                  <a:srgbClr val="000000"/>
                </a:solidFill>
                <a:latin typeface="+mn-lt"/>
              </a:rPr>
              <a:t>cuyas componentes son de tipo </a:t>
            </a:r>
            <a:r>
              <a:rPr lang="es-ES" altLang="es-AR" sz="2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Elemento</a:t>
            </a: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500063" y="1417638"/>
            <a:ext cx="7472362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es-AR" altLang="es-AR" sz="2800" dirty="0" smtClean="0"/>
              <a:t>El método </a:t>
            </a:r>
            <a:r>
              <a:rPr lang="es-AR" altLang="es-AR" sz="2800" b="1" dirty="0" err="1">
                <a:latin typeface="Courier New" pitchFamily="49" charset="0"/>
                <a:cs typeface="Courier New" pitchFamily="49" charset="0"/>
              </a:rPr>
              <a:t>esCreciente</a:t>
            </a:r>
            <a:r>
              <a:rPr lang="es-AR" altLang="es-AR" sz="2800" b="1" dirty="0">
                <a:cs typeface="Courier New" pitchFamily="49" charset="0"/>
              </a:rPr>
              <a:t>() </a:t>
            </a:r>
            <a:r>
              <a:rPr lang="es-AR" altLang="es-AR" sz="2800" dirty="0" smtClean="0"/>
              <a:t>retorna </a:t>
            </a:r>
            <a:r>
              <a:rPr lang="es-AR" altLang="es-AR" sz="2800" dirty="0"/>
              <a:t>verdadero sí y solo sí los elementos almacenados en </a:t>
            </a:r>
            <a:r>
              <a:rPr lang="es-AR" altLang="es-AR" sz="2800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s-AR" altLang="es-AR" sz="2800" dirty="0" smtClean="0"/>
              <a:t> </a:t>
            </a:r>
            <a:r>
              <a:rPr lang="es-AR" altLang="es-AR" sz="2800" dirty="0"/>
              <a:t>están ordenados de forma creciente. </a:t>
            </a:r>
          </a:p>
          <a:p>
            <a:pPr>
              <a:spcBef>
                <a:spcPct val="25000"/>
              </a:spcBef>
            </a:pPr>
            <a:r>
              <a:rPr lang="es-AR" altLang="es-AR" sz="2800" dirty="0"/>
              <a:t>Se asume que </a:t>
            </a:r>
            <a:r>
              <a:rPr lang="es-AR" altLang="es-AR" sz="2800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s-AR" altLang="es-AR" sz="2800" dirty="0"/>
              <a:t> tiene al menos dos </a:t>
            </a:r>
            <a:r>
              <a:rPr lang="es-AR" altLang="es-AR" sz="2800" dirty="0" smtClean="0"/>
              <a:t>elementos.</a:t>
            </a:r>
            <a:endParaRPr lang="es-AR" altLang="es-AR" sz="2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3797" y="3484165"/>
            <a:ext cx="749458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es-AR" altLang="es-AR" sz="2800" dirty="0"/>
              <a:t>El código del método </a:t>
            </a:r>
            <a:r>
              <a:rPr lang="es-AR" altLang="es-AR" sz="2800" b="1" dirty="0" err="1">
                <a:latin typeface="Courier New" pitchFamily="49" charset="0"/>
                <a:cs typeface="Courier New" pitchFamily="49" charset="0"/>
              </a:rPr>
              <a:t>esCreciente</a:t>
            </a:r>
            <a:r>
              <a:rPr lang="es-AR" altLang="es-AR" sz="2800" dirty="0"/>
              <a:t> es independiente del tipo de las componentes </a:t>
            </a:r>
            <a:r>
              <a:rPr lang="es-AR" altLang="es-AR" sz="2800" dirty="0" smtClean="0"/>
              <a:t>del arreglo </a:t>
            </a:r>
            <a:r>
              <a:rPr lang="es-AR" altLang="es-AR" sz="2800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s-AR" altLang="es-AR" sz="2800" dirty="0"/>
              <a:t>, en tanto esté definida la relación </a:t>
            </a:r>
            <a:r>
              <a:rPr lang="es-AR" altLang="es-AR" sz="2800" b="1" dirty="0">
                <a:latin typeface="Courier New" pitchFamily="49" charset="0"/>
                <a:cs typeface="Courier New" pitchFamily="49" charset="0"/>
              </a:rPr>
              <a:t>menor</a:t>
            </a:r>
            <a:r>
              <a:rPr lang="es-AR" altLang="es-AR" sz="2800" dirty="0"/>
              <a:t>. 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2636</TotalTime>
  <Words>1565</Words>
  <Application>Microsoft Office PowerPoint</Application>
  <PresentationFormat>On-screen Show (4:3)</PresentationFormat>
  <Paragraphs>227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Adyacencia</vt:lpstr>
      <vt:lpstr>Introducción a la Programación Orientada a Objetos  Sonia Rueda   Genericidad </vt:lpstr>
      <vt:lpstr>Programación Orientada a Objetos</vt:lpstr>
      <vt:lpstr>Programación Orientada a Objetos</vt:lpstr>
      <vt:lpstr>Encapsulamiento</vt:lpstr>
      <vt:lpstr>Herencia</vt:lpstr>
      <vt:lpstr>Herencia</vt:lpstr>
      <vt:lpstr>Genericidad</vt:lpstr>
      <vt:lpstr>Genericidad</vt:lpstr>
      <vt:lpstr>Genericidad</vt:lpstr>
      <vt:lpstr>PowerPoint Presentation</vt:lpstr>
      <vt:lpstr>Genericidad</vt:lpstr>
      <vt:lpstr>Genericidad</vt:lpstr>
      <vt:lpstr>Genericidad</vt:lpstr>
      <vt:lpstr>Genericidad</vt:lpstr>
      <vt:lpstr>Genericidad</vt:lpstr>
      <vt:lpstr>PowerPoint Presentation</vt:lpstr>
      <vt:lpstr>PowerPoint Presentation</vt:lpstr>
      <vt:lpstr>PowerPoint Presentation</vt:lpstr>
      <vt:lpstr>Genericidad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Programación Orientada a Objetos</dc:title>
  <dc:creator>Sonia V. Rueda</dc:creator>
  <cp:lastModifiedBy>User</cp:lastModifiedBy>
  <cp:revision>272</cp:revision>
  <dcterms:created xsi:type="dcterms:W3CDTF">2015-08-15T12:30:20Z</dcterms:created>
  <dcterms:modified xsi:type="dcterms:W3CDTF">2019-11-12T16:24:33Z</dcterms:modified>
</cp:coreProperties>
</file>